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71" r:id="rId14"/>
    <p:sldId id="269" r:id="rId15"/>
    <p:sldId id="270" r:id="rId16"/>
    <p:sldId id="268" r:id="rId17"/>
    <p:sldId id="286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78" r:id="rId26"/>
    <p:sldId id="279" r:id="rId27"/>
    <p:sldId id="280" r:id="rId28"/>
    <p:sldId id="281" r:id="rId29"/>
    <p:sldId id="282" r:id="rId30"/>
    <p:sldId id="283" r:id="rId31"/>
    <p:sldId id="288" r:id="rId32"/>
    <p:sldId id="287" r:id="rId33"/>
    <p:sldId id="289" r:id="rId34"/>
    <p:sldId id="290" r:id="rId35"/>
    <p:sldId id="284" r:id="rId36"/>
    <p:sldId id="291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8462" autoAdjust="0"/>
  </p:normalViewPr>
  <p:slideViewPr>
    <p:cSldViewPr>
      <p:cViewPr varScale="1">
        <p:scale>
          <a:sx n="106" d="100"/>
          <a:sy n="106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3ABAD-05FD-4871-88DC-2FB49ECBCB1F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F860-054F-41DA-AF29-73608702962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5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Verweis auf</a:t>
            </a:r>
            <a:r>
              <a:rPr lang="de-DE" baseline="0" dirty="0"/>
              <a:t> Extra-Vortrag für Nutzung erlaubter Züge und Mitnahme von Fahrrädern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F860-054F-41DA-AF29-73608702962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88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Dreamspark</a:t>
            </a:r>
            <a:r>
              <a:rPr lang="de-DE" baseline="0" dirty="0"/>
              <a:t> Erklärung.</a:t>
            </a:r>
          </a:p>
          <a:p>
            <a:r>
              <a:rPr lang="de-DE" baseline="0" dirty="0" err="1"/>
              <a:t>Dreamspark</a:t>
            </a:r>
            <a:r>
              <a:rPr lang="de-DE" baseline="0" dirty="0"/>
              <a:t> HTW -&gt; einfache Anmeldung</a:t>
            </a:r>
          </a:p>
          <a:p>
            <a:r>
              <a:rPr lang="de-DE" baseline="0" dirty="0" err="1"/>
              <a:t>Dreamspark</a:t>
            </a:r>
            <a:r>
              <a:rPr lang="de-DE" baseline="0" dirty="0"/>
              <a:t> Fakultät -&gt; Freischaltung im Laborbereich (gegenüber Z136b)</a:t>
            </a:r>
          </a:p>
          <a:p>
            <a:endParaRPr lang="de-DE" baseline="0" dirty="0"/>
          </a:p>
          <a:p>
            <a:r>
              <a:rPr lang="de-DE" baseline="0" dirty="0"/>
              <a:t>Erklärung der Begriffe VPN, SSH, OPAL, RDESKTOP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F860-054F-41DA-AF29-736087029624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37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Erklärung Einstufungstest Englisch</a:t>
            </a:r>
          </a:p>
          <a:p>
            <a:endParaRPr lang="de-DE" dirty="0"/>
          </a:p>
          <a:p>
            <a:r>
              <a:rPr lang="de-DE" dirty="0"/>
              <a:t>Standardmäßig B2 (und C1 bzw. andere Sprache freiwillig) -&gt; brauch nicht hingehen</a:t>
            </a:r>
          </a:p>
          <a:p>
            <a:r>
              <a:rPr lang="de-DE" dirty="0"/>
              <a:t>C1</a:t>
            </a:r>
            <a:r>
              <a:rPr lang="de-DE" baseline="0" dirty="0"/>
              <a:t> oder andere Sprache zur Bewertung -&gt; muss hingehen und bestehen!!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F860-054F-41DA-AF29-736087029624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F860-054F-41DA-AF29-736087029624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72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Fragen Professoren -&gt; während Vorlesung, Praktika,</a:t>
            </a:r>
            <a:r>
              <a:rPr lang="de-DE" baseline="0" dirty="0"/>
              <a:t> außerhalb des Unterrichts (Sprechzeiten, Email)</a:t>
            </a:r>
          </a:p>
          <a:p>
            <a:r>
              <a:rPr lang="de-DE" baseline="0" dirty="0"/>
              <a:t>Besser Prüfung mitgemacht als geschoben</a:t>
            </a:r>
          </a:p>
          <a:p>
            <a:r>
              <a:rPr lang="de-DE" baseline="0" dirty="0"/>
              <a:t>Prüfung -&gt; max. 3 Versuche</a:t>
            </a:r>
          </a:p>
          <a:p>
            <a:r>
              <a:rPr lang="de-DE" baseline="0" dirty="0"/>
              <a:t>Prüfungstermine 4 Wochen vor Beginn bekanntgegeben -&gt; nur online/App -&gt; kann sich aber auch ändern!!!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F860-054F-41DA-AF29-736087029624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64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HTW Forum!!!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AF860-054F-41DA-AF29-736087029624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66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3204-9AAD-479D-BA6E-0A8BE27D1993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00CE-1FAE-4148-96A7-47E5CD12E30D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909B-5047-420D-867D-6977F9EADD67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09AFD-069A-4EF0-AAEA-DC21F0620267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3143-758F-4F68-AC4A-7A4DE99780DC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74DE-C993-4FB8-B6F2-266AF3AD0AE4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FF3-16C3-4CEB-B93D-B7C6D416AE31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449EA-DEA5-4EB6-A419-00EB1A561C57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56B2C-8342-4718-9EA0-2D98FFA142D1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7CAE-0683-4D19-9E7F-D516521AF2EA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F18E-5257-46CE-9097-94BD9D4613BE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D346-1043-4FB0-B0D2-B3C1D90880C5}" type="datetime1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B3A1-79FC-496A-A12D-5698FF874BE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tw-dresden.de/studium/studierende/htw-dresden-app.html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2.htw-dresden.de/~rawa/cgi-bin/auf/raiplan.php" TargetMode="External"/><Relationship Id="rId13" Type="http://schemas.openxmlformats.org/officeDocument/2006/relationships/hyperlink" Target="https://www.slub-dresden.de/startseite/" TargetMode="External"/><Relationship Id="rId3" Type="http://schemas.openxmlformats.org/officeDocument/2006/relationships/hyperlink" Target="https://bildungsportal.sachsen.de/opal/dmz/" TargetMode="External"/><Relationship Id="rId7" Type="http://schemas.openxmlformats.org/officeDocument/2006/relationships/hyperlink" Target="https://www.htw-dresden.de/studium/studierende/htw-dresden-app.html" TargetMode="External"/><Relationship Id="rId12" Type="http://schemas.openxmlformats.org/officeDocument/2006/relationships/hyperlink" Target="https://www.htw-dresden.de/bib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www2.htw-dresden.de/~fsr_info" TargetMode="External"/><Relationship Id="rId11" Type="http://schemas.openxmlformats.org/officeDocument/2006/relationships/hyperlink" Target="https://www.htw-dresden.de/jobboerse/" TargetMode="External"/><Relationship Id="rId5" Type="http://schemas.openxmlformats.org/officeDocument/2006/relationships/hyperlink" Target="http://www.stura.htw-dresden.de/" TargetMode="External"/><Relationship Id="rId10" Type="http://schemas.openxmlformats.org/officeDocument/2006/relationships/hyperlink" Target="https://www.dreamspark.com/" TargetMode="External"/><Relationship Id="rId4" Type="http://schemas.openxmlformats.org/officeDocument/2006/relationships/hyperlink" Target="https://wwwqis.htw-dresden.de/" TargetMode="External"/><Relationship Id="rId9" Type="http://schemas.openxmlformats.org/officeDocument/2006/relationships/hyperlink" Target="http://www2.htw-dresden.de/~rawa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www2.htw-dresden.de/~fsr_info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sr_info@htw-dresden.de" TargetMode="External"/><Relationship Id="rId5" Type="http://schemas.openxmlformats.org/officeDocument/2006/relationships/hyperlink" Target="https://plus.google.com/+fsrinfo" TargetMode="External"/><Relationship Id="rId4" Type="http://schemas.openxmlformats.org/officeDocument/2006/relationships/hyperlink" Target="http://www.facebook.com/htwdd.fsr.info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652120" y="6021288"/>
            <a:ext cx="3923928" cy="720080"/>
          </a:xfrm>
        </p:spPr>
        <p:txBody>
          <a:bodyPr/>
          <a:lstStyle/>
          <a:p>
            <a:r>
              <a:rPr lang="de-DE" dirty="0"/>
              <a:t>03.10.2016</a:t>
            </a:r>
          </a:p>
        </p:txBody>
      </p:sp>
      <p:pic>
        <p:nvPicPr>
          <p:cNvPr id="1026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5034513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Allgemeines zur Fakultät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556792"/>
            <a:ext cx="7704856" cy="403244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Name:</a:t>
            </a:r>
            <a:r>
              <a:rPr lang="de-DE" dirty="0"/>
              <a:t> Fakultät Informatik / Mathematik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Dekan:</a:t>
            </a:r>
            <a:r>
              <a:rPr lang="de-DE" dirty="0"/>
              <a:t> Professor </a:t>
            </a:r>
            <a:r>
              <a:rPr lang="de-DE" dirty="0" err="1"/>
              <a:t>Westfeld</a:t>
            </a:r>
            <a:endParaRPr lang="de-DE" dirty="0"/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Studiengänge:</a:t>
            </a:r>
            <a:r>
              <a:rPr lang="de-DE" dirty="0"/>
              <a:t> </a:t>
            </a:r>
          </a:p>
          <a:p>
            <a:pPr marL="514350" indent="-514350">
              <a:buNone/>
            </a:pPr>
            <a:r>
              <a:rPr lang="de-DE" dirty="0"/>
              <a:t>	Allgemeine Informatik (B/D), Medieninformatik (B/D), Wirtschaftsinformatik (B/D), </a:t>
            </a:r>
          </a:p>
          <a:p>
            <a:pPr marL="514350" indent="-514350">
              <a:buNone/>
            </a:pPr>
            <a:r>
              <a:rPr lang="de-DE" sz="2200" dirty="0"/>
              <a:t>	</a:t>
            </a:r>
            <a:r>
              <a:rPr lang="de-DE" sz="3500" dirty="0"/>
              <a:t>Master Angewandte Informationstechnologien</a:t>
            </a:r>
          </a:p>
          <a:p>
            <a:pPr marL="514350" indent="-514350">
              <a:buNone/>
            </a:pPr>
            <a:endParaRPr lang="de-DE" sz="3500" dirty="0"/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Studenten:</a:t>
            </a:r>
            <a:r>
              <a:rPr lang="de-DE" dirty="0"/>
              <a:t> ca. 600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Professoren: </a:t>
            </a:r>
            <a:r>
              <a:rPr lang="de-DE" dirty="0"/>
              <a:t>ca. 30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Wechsel zwischen Bachelor und Diplom bis 4. Semester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Studentenausweis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488832" cy="3600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E-</a:t>
            </a:r>
            <a:r>
              <a:rPr lang="de-DE" dirty="0" err="1"/>
              <a:t>Meal</a:t>
            </a:r>
            <a:r>
              <a:rPr lang="de-DE" dirty="0"/>
              <a:t> (Elektronisches Zahlungsmittel)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Mensa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Café Listig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Zugangskarte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HTW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Parkplatz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Identifikation (Prüfung, Wahlen)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Bibliothekskarte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Fahrkarte (Nahverkehr, Züge in Sachsen)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Nummern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520082"/>
              </p:ext>
            </p:extLst>
          </p:nvPr>
        </p:nvGraphicFramePr>
        <p:xfrm>
          <a:off x="457200" y="16002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Bibliotheksnummer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</a:t>
                      </a:r>
                      <a:r>
                        <a:rPr lang="de-DE" dirty="0" err="1"/>
                        <a:t>sXXXXX</a:t>
                      </a:r>
                      <a:endParaRPr lang="de-DE" dirty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Zentraler </a:t>
                      </a:r>
                      <a:r>
                        <a:rPr lang="de-DE" dirty="0" err="1"/>
                        <a:t>Loginname</a:t>
                      </a:r>
                      <a:r>
                        <a:rPr lang="de-DE" dirty="0"/>
                        <a:t> (WLAN, Labor etc.)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E-Mailadresse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Inhaltsplatzhalter 6"/>
          <p:cNvGraphicFramePr>
            <a:graphicFrameLocks/>
          </p:cNvGraphicFramePr>
          <p:nvPr/>
        </p:nvGraphicFramePr>
        <p:xfrm>
          <a:off x="467544" y="3501008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600">
                <a:tc>
                  <a:txBody>
                    <a:bodyPr/>
                    <a:lstStyle/>
                    <a:p>
                      <a:r>
                        <a:rPr lang="de-DE" dirty="0" err="1"/>
                        <a:t>Matrikelnummer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XXXXX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Prüfungsnummer</a:t>
                      </a:r>
                      <a:r>
                        <a:rPr lang="de-DE" baseline="0" dirty="0"/>
                        <a:t> (darunter werden Noten veröffentlicht)</a:t>
                      </a:r>
                      <a:endParaRPr lang="de-DE" dirty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</a:t>
                      </a:r>
                      <a:r>
                        <a:rPr lang="de-DE" dirty="0">
                          <a:solidFill>
                            <a:schemeClr val="accent6"/>
                          </a:solidFill>
                        </a:rPr>
                        <a:t>nicht</a:t>
                      </a:r>
                      <a:r>
                        <a:rPr lang="de-DE" baseline="0" dirty="0">
                          <a:solidFill>
                            <a:schemeClr val="accent6"/>
                          </a:solidFill>
                        </a:rPr>
                        <a:t> mit dem Namen angeben!</a:t>
                      </a:r>
                      <a:endParaRPr lang="de-DE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E-Mailadressen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239979"/>
              </p:ext>
            </p:extLst>
          </p:nvPr>
        </p:nvGraphicFramePr>
        <p:xfrm>
          <a:off x="457200" y="1600200"/>
          <a:ext cx="82296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Fakultätsadresse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http://mail.informatik.htw-dresden.de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sXXXXX@informatik.htw-dresden.de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fakultätsinterne</a:t>
                      </a:r>
                      <a:r>
                        <a:rPr lang="de-DE" baseline="0" dirty="0"/>
                        <a:t> Funktionen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Inhaltsplatzhalter 6"/>
          <p:cNvGraphicFramePr>
            <a:graphicFrameLocks/>
          </p:cNvGraphicFramePr>
          <p:nvPr/>
        </p:nvGraphicFramePr>
        <p:xfrm>
          <a:off x="467544" y="3501008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4600">
                <a:tc>
                  <a:txBody>
                    <a:bodyPr/>
                    <a:lstStyle/>
                    <a:p>
                      <a:r>
                        <a:rPr lang="de-DE" dirty="0"/>
                        <a:t>Hochschuladresse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http://webmail.htw-dresden.de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sXXXXX@htw-dresden.de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Hochschulinformationen</a:t>
                      </a:r>
                      <a:endParaRPr lang="de-DE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Weitere Zugänge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412776"/>
            <a:ext cx="8172400" cy="432048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Notenportal:</a:t>
            </a:r>
            <a:r>
              <a:rPr lang="de-DE" dirty="0"/>
              <a:t>  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accent1"/>
                </a:solidFill>
              </a:rPr>
              <a:t>		</a:t>
            </a:r>
            <a:r>
              <a:rPr lang="de-DE" sz="3300" dirty="0">
                <a:solidFill>
                  <a:schemeClr val="accent1"/>
                </a:solidFill>
              </a:rPr>
              <a:t>https://wwwqis.htw-dresden.de</a:t>
            </a:r>
            <a:br>
              <a:rPr lang="de-DE" dirty="0"/>
            </a:br>
            <a:r>
              <a:rPr lang="de-DE" dirty="0"/>
              <a:t>	- Login: Matr.NR., Passwort (per Post)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OPAL:</a:t>
            </a:r>
            <a:endParaRPr lang="de-DE" dirty="0"/>
          </a:p>
          <a:p>
            <a:pPr marL="514350" indent="-514350">
              <a:buNone/>
            </a:pPr>
            <a:r>
              <a:rPr lang="de-DE" dirty="0">
                <a:solidFill>
                  <a:schemeClr val="accent1"/>
                </a:solidFill>
              </a:rPr>
              <a:t>		https://bildungsportal.sachsen.de/opal</a:t>
            </a:r>
          </a:p>
          <a:p>
            <a:pPr marL="514350" indent="-514350">
              <a:buNone/>
            </a:pPr>
            <a:r>
              <a:rPr lang="de-DE" dirty="0"/>
              <a:t>		- Login: S-Nummer, Passwort (per Post)</a:t>
            </a:r>
          </a:p>
          <a:p>
            <a:pPr marL="514350" indent="-514350">
              <a:buNone/>
            </a:pPr>
            <a:r>
              <a:rPr lang="de-DE" dirty="0" err="1">
                <a:solidFill>
                  <a:schemeClr val="tx2"/>
                </a:solidFill>
              </a:rPr>
              <a:t>ssh</a:t>
            </a:r>
            <a:r>
              <a:rPr lang="de-DE" dirty="0">
                <a:solidFill>
                  <a:schemeClr val="tx2"/>
                </a:solidFill>
              </a:rPr>
              <a:t>:  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		</a:t>
            </a:r>
            <a:r>
              <a:rPr lang="de-DE" dirty="0">
                <a:solidFill>
                  <a:schemeClr val="accent1"/>
                </a:solidFill>
              </a:rPr>
              <a:t>ssh://rob.rz.htw-dresden.de   bzw. ssh://ilux150.informatik.htw-dresden.de</a:t>
            </a:r>
          </a:p>
          <a:p>
            <a:pPr marL="514350" indent="-514350">
              <a:buNone/>
            </a:pPr>
            <a:r>
              <a:rPr lang="de-DE" dirty="0"/>
              <a:t>		- Login: S-Nummer, Passwort (Unix)</a:t>
            </a:r>
            <a:endParaRPr lang="de-DE" dirty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r>
              <a:rPr lang="de-DE" dirty="0" err="1">
                <a:solidFill>
                  <a:schemeClr val="tx2"/>
                </a:solidFill>
              </a:rPr>
              <a:t>rdesktop</a:t>
            </a:r>
            <a:r>
              <a:rPr lang="de-DE" dirty="0">
                <a:solidFill>
                  <a:schemeClr val="tx2"/>
                </a:solidFill>
              </a:rPr>
              <a:t>: </a:t>
            </a:r>
          </a:p>
          <a:p>
            <a:pPr marL="514350" indent="-514350">
              <a:buNone/>
            </a:pPr>
            <a:r>
              <a:rPr lang="de-DE" dirty="0"/>
              <a:t>		</a:t>
            </a:r>
            <a:r>
              <a:rPr lang="de-DE" dirty="0">
                <a:solidFill>
                  <a:schemeClr val="accent1"/>
                </a:solidFill>
              </a:rPr>
              <a:t>its56.informatik.htw-dresden.de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accent1"/>
                </a:solidFill>
              </a:rPr>
              <a:t>		</a:t>
            </a:r>
            <a:r>
              <a:rPr lang="de-DE" dirty="0"/>
              <a:t> - Login: S-Nummer, Passwort (Unix)</a:t>
            </a:r>
            <a:endParaRPr lang="de-DE" dirty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Sowie VPN, Samba, Microsoft </a:t>
            </a:r>
            <a:r>
              <a:rPr lang="de-DE" dirty="0" err="1"/>
              <a:t>Imagine</a:t>
            </a:r>
            <a:r>
              <a:rPr lang="de-DE" dirty="0"/>
              <a:t> (</a:t>
            </a:r>
            <a:r>
              <a:rPr lang="de-DE" dirty="0" err="1"/>
              <a:t>Dreamspark</a:t>
            </a:r>
            <a:r>
              <a:rPr lang="de-DE" dirty="0"/>
              <a:t>) etc.</a:t>
            </a:r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WLAN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412776"/>
            <a:ext cx="8568952" cy="43204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sz="2600" dirty="0">
                <a:solidFill>
                  <a:schemeClr val="tx2"/>
                </a:solidFill>
              </a:rPr>
              <a:t>EDUROAM:</a:t>
            </a:r>
            <a:r>
              <a:rPr lang="de-DE" sz="2600" dirty="0"/>
              <a:t>  </a:t>
            </a:r>
          </a:p>
          <a:p>
            <a:pPr marL="514350" indent="-514350">
              <a:buNone/>
            </a:pPr>
            <a:r>
              <a:rPr lang="de-DE" sz="2600" dirty="0">
                <a:solidFill>
                  <a:schemeClr val="accent1"/>
                </a:solidFill>
              </a:rPr>
              <a:t>		</a:t>
            </a:r>
            <a:r>
              <a:rPr lang="de-DE" sz="2600" dirty="0"/>
              <a:t>Einrichten </a:t>
            </a:r>
            <a:endParaRPr lang="de-DE" sz="2600" dirty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r>
              <a:rPr lang="de-DE" sz="2600" dirty="0">
                <a:solidFill>
                  <a:schemeClr val="accent1"/>
                </a:solidFill>
              </a:rPr>
              <a:t>		htw-dresden.de -&gt; Rechenzentrum -&gt; WLAN</a:t>
            </a:r>
          </a:p>
          <a:p>
            <a:pPr marL="514350" indent="-514350">
              <a:buNone/>
            </a:pPr>
            <a:r>
              <a:rPr lang="de-DE" sz="2600" dirty="0">
                <a:solidFill>
                  <a:schemeClr val="accent1"/>
                </a:solidFill>
              </a:rPr>
              <a:t>		</a:t>
            </a:r>
            <a:r>
              <a:rPr lang="de-DE" sz="2600" dirty="0"/>
              <a:t>europaweit an Unis verfügbar</a:t>
            </a:r>
          </a:p>
          <a:p>
            <a:pPr marL="514350" indent="-514350">
              <a:buNone/>
            </a:pPr>
            <a:r>
              <a:rPr lang="de-DE" sz="2600" dirty="0"/>
              <a:t>		-&gt; Login: sXXXXX@htw-dresden.de, Passwort (Unix)</a:t>
            </a:r>
          </a:p>
          <a:p>
            <a:pPr marL="514350" indent="-514350">
              <a:buNone/>
            </a:pPr>
            <a:endParaRPr lang="de-DE" sz="1050" dirty="0"/>
          </a:p>
          <a:p>
            <a:pPr marL="514350" indent="-514350">
              <a:buNone/>
            </a:pPr>
            <a:r>
              <a:rPr lang="de-DE" sz="2600" dirty="0">
                <a:solidFill>
                  <a:schemeClr val="tx2"/>
                </a:solidFill>
              </a:rPr>
              <a:t>VPN/WEB:</a:t>
            </a:r>
            <a:r>
              <a:rPr lang="de-DE" sz="2600" dirty="0"/>
              <a:t>  </a:t>
            </a:r>
          </a:p>
          <a:p>
            <a:pPr marL="514350" indent="-514350">
              <a:buNone/>
            </a:pPr>
            <a:r>
              <a:rPr lang="de-DE" sz="2600" dirty="0">
                <a:solidFill>
                  <a:schemeClr val="accent1"/>
                </a:solidFill>
              </a:rPr>
              <a:t>	</a:t>
            </a:r>
            <a:r>
              <a:rPr lang="de-DE" sz="2600" dirty="0"/>
              <a:t>	Umleitung bei Login auf Anmeldeseite</a:t>
            </a:r>
            <a:br>
              <a:rPr lang="de-DE" sz="2600" dirty="0"/>
            </a:br>
            <a:r>
              <a:rPr lang="de-DE" sz="2600" dirty="0"/>
              <a:t>	-&gt; Login: sXXXXX@htw-dresden.de, Passwort (Unix)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Stundenplan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16</a:t>
            </a:fld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619090"/>
              </p:ext>
            </p:extLst>
          </p:nvPr>
        </p:nvGraphicFramePr>
        <p:xfrm>
          <a:off x="539552" y="2852936"/>
          <a:ext cx="7488832" cy="16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4725">
                <a:tc>
                  <a:txBody>
                    <a:bodyPr/>
                    <a:lstStyle/>
                    <a:p>
                      <a:r>
                        <a:rPr lang="de-DE" dirty="0"/>
                        <a:t>Erste Woche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55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baseline="0" dirty="0"/>
                        <a:t> </a:t>
                      </a:r>
                      <a:r>
                        <a:rPr lang="de-DE" dirty="0"/>
                        <a:t>Englischeinstufungstest beginnt am …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Übungen fallen wahrscheinlich</a:t>
                      </a:r>
                      <a:r>
                        <a:rPr lang="de-DE" baseline="0" dirty="0"/>
                        <a:t> aus (E-Mails checken!)</a:t>
                      </a:r>
                      <a:r>
                        <a:rPr lang="de-DE" dirty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de-DE" dirty="0"/>
                        <a:t> … wichtig für Laboreinweisungen</a:t>
                      </a:r>
                      <a:r>
                        <a:rPr lang="de-DE" baseline="0" dirty="0"/>
                        <a:t> </a:t>
                      </a:r>
                      <a:r>
                        <a:rPr lang="de-DE" b="1" dirty="0">
                          <a:solidFill>
                            <a:schemeClr val="accent6"/>
                          </a:solidFill>
                        </a:rPr>
                        <a:t>Wichtig!!!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043608" y="17728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ungerade :</a:t>
            </a:r>
            <a:r>
              <a:rPr lang="de-DE" dirty="0"/>
              <a:t>	KW </a:t>
            </a:r>
            <a:r>
              <a:rPr lang="de-DE" dirty="0" err="1"/>
              <a:t>mod</a:t>
            </a:r>
            <a:r>
              <a:rPr lang="de-DE" dirty="0"/>
              <a:t> 2 = 1</a:t>
            </a:r>
          </a:p>
          <a:p>
            <a:r>
              <a:rPr lang="de-DE" dirty="0">
                <a:solidFill>
                  <a:schemeClr val="tx2"/>
                </a:solidFill>
              </a:rPr>
              <a:t>gerade: 	</a:t>
            </a:r>
            <a:r>
              <a:rPr lang="de-DE" dirty="0"/>
              <a:t>	KW </a:t>
            </a:r>
            <a:r>
              <a:rPr lang="de-DE" dirty="0" err="1"/>
              <a:t>mod</a:t>
            </a:r>
            <a:r>
              <a:rPr lang="de-DE" dirty="0"/>
              <a:t> 2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HTW Dresden App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6" name="Picture 2" descr="https://htwdd.github.io/images/HTWDD-Uebersicht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54585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>
          <a:xfrm>
            <a:off x="3131840" y="1580307"/>
            <a:ext cx="5472608" cy="37929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de-DE" sz="2600" dirty="0"/>
              <a:t>Notenübersicht</a:t>
            </a:r>
          </a:p>
          <a:p>
            <a:pPr>
              <a:buFontTx/>
              <a:buChar char="-"/>
            </a:pPr>
            <a:r>
              <a:rPr lang="de-DE" sz="2600" dirty="0"/>
              <a:t>Stundenplan</a:t>
            </a:r>
          </a:p>
          <a:p>
            <a:pPr>
              <a:buFontTx/>
              <a:buChar char="-"/>
            </a:pPr>
            <a:r>
              <a:rPr lang="de-DE" sz="2600" dirty="0"/>
              <a:t>Prüfungstermine</a:t>
            </a:r>
          </a:p>
          <a:p>
            <a:pPr>
              <a:buFontTx/>
              <a:buChar char="-"/>
            </a:pPr>
            <a:r>
              <a:rPr lang="de-DE" sz="2600" dirty="0"/>
              <a:t>Bibliothek</a:t>
            </a:r>
          </a:p>
          <a:p>
            <a:pPr>
              <a:buFontTx/>
              <a:buChar char="-"/>
            </a:pPr>
            <a:r>
              <a:rPr lang="de-DE" sz="2600" dirty="0"/>
              <a:t>Belegungsplan (Raumsuche)</a:t>
            </a:r>
          </a:p>
          <a:p>
            <a:pPr>
              <a:buFontTx/>
              <a:buChar char="-"/>
            </a:pPr>
            <a:r>
              <a:rPr lang="de-DE" sz="2600" dirty="0"/>
              <a:t>Mensaspeiseplan</a:t>
            </a:r>
          </a:p>
          <a:p>
            <a:pPr>
              <a:buFontTx/>
              <a:buChar char="-"/>
            </a:pPr>
            <a:r>
              <a:rPr lang="de-DE" sz="2600" dirty="0"/>
              <a:t>Career Service</a:t>
            </a:r>
          </a:p>
          <a:p>
            <a:pPr>
              <a:buFontTx/>
              <a:buChar char="-"/>
            </a:pPr>
            <a:r>
              <a:rPr lang="de-DE" sz="2600" dirty="0"/>
              <a:t>Verwaltungsinformationen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161020" y="6328875"/>
            <a:ext cx="5472608" cy="39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/>
              <a:t>verfügbar für </a:t>
            </a:r>
            <a:r>
              <a:rPr lang="de-DE" sz="2000" dirty="0">
                <a:hlinkClick r:id="rId5"/>
              </a:rPr>
              <a:t>iPhone</a:t>
            </a:r>
            <a:r>
              <a:rPr lang="de-DE" sz="2000" dirty="0"/>
              <a:t>, </a:t>
            </a:r>
            <a:r>
              <a:rPr lang="de-DE" sz="2000" dirty="0">
                <a:hlinkClick r:id="rId5"/>
              </a:rPr>
              <a:t>Android</a:t>
            </a:r>
            <a:r>
              <a:rPr lang="de-DE" sz="2000" dirty="0"/>
              <a:t>, </a:t>
            </a:r>
            <a:r>
              <a:rPr lang="de-DE" sz="2000" dirty="0">
                <a:hlinkClick r:id="rId5"/>
              </a:rPr>
              <a:t>Windows Phone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201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3. Mitwirkung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Studentenschaft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2852936"/>
            <a:ext cx="8208912" cy="259228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8 Fachschaften: </a:t>
            </a:r>
            <a:r>
              <a:rPr lang="de-DE" dirty="0"/>
              <a:t> Bauingenieurwesen/Architektur, Elektrotechnik, Geoinformation, Gestaltung, </a:t>
            </a:r>
            <a:r>
              <a:rPr lang="de-DE" dirty="0">
                <a:solidFill>
                  <a:schemeClr val="accent6"/>
                </a:solidFill>
              </a:rPr>
              <a:t>Informatik/Mathematik</a:t>
            </a:r>
            <a:r>
              <a:rPr lang="de-DE" dirty="0"/>
              <a:t>, Landbau/Landespflege, Maschinenbau/Verfahrenstechnik, Wirtschaftswissenschaften</a:t>
            </a:r>
            <a:endParaRPr lang="de-DE" dirty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8 FSRs:  </a:t>
            </a:r>
            <a:r>
              <a:rPr lang="de-DE" dirty="0"/>
              <a:t>Aufgaben auf Fakultätsebene</a:t>
            </a:r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Studentenschaft:  </a:t>
            </a:r>
            <a:r>
              <a:rPr lang="de-DE" dirty="0"/>
              <a:t>durch </a:t>
            </a:r>
            <a:r>
              <a:rPr lang="de-DE" dirty="0" err="1"/>
              <a:t>StuRa</a:t>
            </a:r>
            <a:r>
              <a:rPr lang="de-DE" dirty="0"/>
              <a:t> vertreten, Aufgabe fachübergreifend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026" name="Picture 2" descr="C:\Users\Markus\Pictures\s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716428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988840"/>
            <a:ext cx="7056784" cy="29089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de-DE" dirty="0"/>
              <a:t>Vorstellung</a:t>
            </a:r>
          </a:p>
          <a:p>
            <a:pPr marL="514350" indent="-514350">
              <a:buAutoNum type="arabicPeriod"/>
            </a:pPr>
            <a:r>
              <a:rPr lang="de-DE" dirty="0"/>
              <a:t>Wissenswertes</a:t>
            </a:r>
          </a:p>
          <a:p>
            <a:pPr marL="514350" indent="-514350">
              <a:buAutoNum type="arabicPeriod"/>
            </a:pPr>
            <a:r>
              <a:rPr lang="de-DE" dirty="0"/>
              <a:t>Mitwirkung</a:t>
            </a:r>
          </a:p>
          <a:p>
            <a:pPr marL="514350" indent="-514350">
              <a:buAutoNum type="arabicPeriod"/>
            </a:pPr>
            <a:r>
              <a:rPr lang="de-DE" dirty="0"/>
              <a:t>Programmablauf</a:t>
            </a:r>
          </a:p>
          <a:p>
            <a:pPr marL="514350" indent="-514350">
              <a:buAutoNum type="arabicPeriod"/>
            </a:pPr>
            <a:r>
              <a:rPr lang="de-DE" dirty="0"/>
              <a:t>Kommende Veranstaltungen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Hochschule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628800"/>
            <a:ext cx="8208912" cy="381642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Fakultätsebene: </a:t>
            </a:r>
            <a:r>
              <a:rPr lang="de-DE" dirty="0"/>
              <a:t>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	Fakultätsrat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 	</a:t>
            </a:r>
            <a:r>
              <a:rPr lang="de-DE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Fachschaftsrat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	Studienkommission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	Prüfungsausschuss</a:t>
            </a:r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Hochschulweit: 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	Senat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	erweiterter Senat</a:t>
            </a:r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Fachschaftsrat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628800"/>
            <a:ext cx="8208912" cy="3816424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dirty="0"/>
              <a:t>Wie gliedert sich der FSR ein?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 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eigene Angebote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Vertretung im Studentenrat (</a:t>
            </a:r>
            <a:r>
              <a:rPr lang="de-DE" dirty="0" err="1"/>
              <a:t>StuRa</a:t>
            </a:r>
            <a:r>
              <a:rPr lang="de-DE" dirty="0"/>
              <a:t>)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Zusammenarbeit mit Studienkommissionen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und Fakultätsrat</a:t>
            </a:r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Aktiv Mitwirken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844824"/>
            <a:ext cx="8208912" cy="295232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de-DE" dirty="0"/>
              <a:t>Habt ihr Lust mitzumachen?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 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Im FSR vorbeikommen Raum: A001</a:t>
            </a:r>
            <a:br>
              <a:rPr lang="de-DE" dirty="0"/>
            </a:br>
            <a:r>
              <a:rPr lang="de-DE" dirty="0"/>
              <a:t>(jeden Dienstag in der Gremienblockzeit)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An unserem Stand vorbeischauen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Zum </a:t>
            </a:r>
            <a:r>
              <a:rPr lang="de-DE" dirty="0" err="1"/>
              <a:t>Erstigrillen</a:t>
            </a:r>
            <a:r>
              <a:rPr lang="de-DE" dirty="0"/>
              <a:t> vorbei kommen (Termin wird noch bekannt gegeben)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Mail an den FSR schicken (fsr_info@htw-dresden.de)</a:t>
            </a:r>
          </a:p>
          <a:p>
            <a:pPr marL="914400" lvl="1" indent="-514350">
              <a:buFont typeface="Wingdings" pitchFamily="2" charset="2"/>
              <a:buChar char="Ø"/>
            </a:pPr>
            <a:endParaRPr lang="de-DE" dirty="0"/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Trotzdem Unterstützen?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844824"/>
            <a:ext cx="8208912" cy="2952328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de-DE" dirty="0"/>
              <a:t>Wenn ihr keine Lust auf ein Gremium habt, dann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 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Bei der </a:t>
            </a:r>
            <a:r>
              <a:rPr lang="de-DE" dirty="0" err="1"/>
              <a:t>Studiengangsbewertung</a:t>
            </a:r>
            <a:r>
              <a:rPr lang="de-DE" dirty="0"/>
              <a:t> (Evaluation) mitwirken (Ende jeden Semesters)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an den Wahlen teilnehmen (Ende November)</a:t>
            </a:r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Tipps zum Studium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484784"/>
            <a:ext cx="8208912" cy="381642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de-DE" dirty="0"/>
              <a:t>Schafft euer Studium…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 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besucht die Lehrveranstaltungen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Belege nicht bis auf die letzte Minute herausschieben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Praktika sind wichtig!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keine Abmeldung von Prüfungen!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bildet Lerngruppen zum gemeinsamen Lernen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stellt eure Fragen den Professoren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4. Weiterer Ablauf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412776"/>
            <a:ext cx="6840760" cy="367240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Montag 	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Vorstellung Gremien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Hochschulrallye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Dienstag </a:t>
            </a:r>
            <a:r>
              <a:rPr lang="de-DE" dirty="0"/>
              <a:t>	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Wissenswertes rund ums Studium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Mittwoch </a:t>
            </a:r>
            <a:r>
              <a:rPr lang="de-DE" dirty="0"/>
              <a:t>	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Mathe-Vorbereitungskurs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b="1" dirty="0">
                <a:solidFill>
                  <a:schemeClr val="accent6"/>
                </a:solidFill>
              </a:rPr>
              <a:t>Infoveranstaltung</a:t>
            </a:r>
          </a:p>
          <a:p>
            <a:pPr marL="514350" indent="-514350">
              <a:buNone/>
            </a:pPr>
            <a:r>
              <a:rPr lang="de-DE" dirty="0">
                <a:solidFill>
                  <a:schemeClr val="tx2"/>
                </a:solidFill>
              </a:rPr>
              <a:t>Donnerstag</a:t>
            </a:r>
            <a:r>
              <a:rPr lang="de-DE" dirty="0"/>
              <a:t>	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Feierliche Immatrikulation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/>
              <a:t>Mathe-Vorbereitungskurs 2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  <a:p>
            <a:pPr marL="914400" lvl="1" indent="-514350">
              <a:buFont typeface="Wingdings" pitchFamily="2" charset="2"/>
              <a:buChar char="Ø"/>
            </a:pPr>
            <a:endParaRPr lang="de-DE" dirty="0"/>
          </a:p>
          <a:p>
            <a:pPr marL="914400" lvl="1" indent="-514350">
              <a:buFont typeface="Wingdings" pitchFamily="2" charset="2"/>
              <a:buChar char="Ø"/>
            </a:pPr>
            <a:endParaRPr lang="de-DE" dirty="0"/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Ablauf Heute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844824"/>
            <a:ext cx="8208912" cy="2952328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e-DE" dirty="0"/>
          </a:p>
          <a:p>
            <a:pPr marL="914400" lvl="1" indent="-514350">
              <a:buFont typeface="Wingdings" pitchFamily="2" charset="2"/>
              <a:buChar char="Ø"/>
            </a:pPr>
            <a:endParaRPr lang="de-DE" dirty="0"/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27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259632" y="1340768"/>
          <a:ext cx="6624736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819">
                <a:tc>
                  <a:txBody>
                    <a:bodyPr/>
                    <a:lstStyle/>
                    <a:p>
                      <a:r>
                        <a:rPr lang="de-DE" dirty="0"/>
                        <a:t>Heute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Was, 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19">
                <a:tc>
                  <a:txBody>
                    <a:bodyPr/>
                    <a:lstStyle/>
                    <a:p>
                      <a:r>
                        <a:rPr lang="de-DE" dirty="0"/>
                        <a:t>11:30 Uhr - 12:15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Mensa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19">
                <a:tc>
                  <a:txBody>
                    <a:bodyPr/>
                    <a:lstStyle/>
                    <a:p>
                      <a:r>
                        <a:rPr lang="de-DE" dirty="0"/>
                        <a:t>12:30 Uhr - 13:00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</a:t>
                      </a:r>
                      <a:r>
                        <a:rPr lang="de-DE" dirty="0" err="1"/>
                        <a:t>StuRa</a:t>
                      </a:r>
                      <a:r>
                        <a:rPr lang="de-DE" dirty="0"/>
                        <a:t>, S239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16">
                <a:tc>
                  <a:txBody>
                    <a:bodyPr/>
                    <a:lstStyle/>
                    <a:p>
                      <a:r>
                        <a:rPr lang="de-DE" dirty="0"/>
                        <a:t>13:00 Uhr</a:t>
                      </a:r>
                      <a:r>
                        <a:rPr lang="de-DE" baseline="0" dirty="0"/>
                        <a:t> - 14: 30 Uhr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Hochschulrallye, Wirtschaftshof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16">
                <a:tc>
                  <a:txBody>
                    <a:bodyPr/>
                    <a:lstStyle/>
                    <a:p>
                      <a:r>
                        <a:rPr lang="de-DE" dirty="0"/>
                        <a:t>15:00 Uhr - 15:30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Sportangebote an der HTW, S239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716">
                <a:tc>
                  <a:txBody>
                    <a:bodyPr/>
                    <a:lstStyle/>
                    <a:p>
                      <a:r>
                        <a:rPr lang="de-DE" dirty="0"/>
                        <a:t>15:30 Uhr</a:t>
                      </a:r>
                      <a:r>
                        <a:rPr lang="de-DE" baseline="0" dirty="0"/>
                        <a:t> – 16:00 Uhr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Kulturangebote an der</a:t>
                      </a:r>
                      <a:r>
                        <a:rPr lang="de-DE" baseline="0" dirty="0"/>
                        <a:t> HTW, S239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19">
                <a:tc>
                  <a:txBody>
                    <a:bodyPr/>
                    <a:lstStyle/>
                    <a:p>
                      <a:r>
                        <a:rPr lang="de-DE" dirty="0"/>
                        <a:t>Ab 16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Grillen,</a:t>
                      </a:r>
                      <a:r>
                        <a:rPr lang="de-DE" baseline="0" dirty="0"/>
                        <a:t> Wirtschaftshof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Ablauf Morgen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844824"/>
            <a:ext cx="8208912" cy="2952328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e-DE" dirty="0"/>
          </a:p>
          <a:p>
            <a:pPr marL="914400" lvl="1" indent="-514350">
              <a:buFont typeface="Wingdings" pitchFamily="2" charset="2"/>
              <a:buChar char="Ø"/>
            </a:pPr>
            <a:endParaRPr lang="de-DE" dirty="0"/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28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259632" y="1340769"/>
          <a:ext cx="72008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Dienstag, 29.09.2014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Was, 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09:00 Uhr - 10:00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Brunch,</a:t>
                      </a:r>
                      <a:r>
                        <a:rPr lang="de-DE" baseline="0" dirty="0"/>
                        <a:t> Wirtschaftshof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10:00 Uhr - 11:00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Prüfungsrecht, Z211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11:00 Uhr</a:t>
                      </a:r>
                      <a:r>
                        <a:rPr lang="de-DE" baseline="0" dirty="0"/>
                        <a:t> - 11: 30 Uhr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</a:t>
                      </a:r>
                      <a:r>
                        <a:rPr lang="de-DE" dirty="0" err="1"/>
                        <a:t>Faranto</a:t>
                      </a:r>
                      <a:r>
                        <a:rPr lang="de-DE" dirty="0"/>
                        <a:t>, Z211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11:30 Uhr - 12:00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Datenzugänge, Z211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962">
                <a:tc>
                  <a:txBody>
                    <a:bodyPr/>
                    <a:lstStyle/>
                    <a:p>
                      <a:r>
                        <a:rPr lang="de-DE" dirty="0"/>
                        <a:t>12:00 Uhr</a:t>
                      </a:r>
                      <a:r>
                        <a:rPr lang="de-DE" baseline="0" dirty="0"/>
                        <a:t> - 12:30 Uhr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Hochschulpolitik und Mitwirken,</a:t>
                      </a:r>
                      <a:r>
                        <a:rPr lang="de-DE" baseline="0" dirty="0"/>
                        <a:t> Z211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438">
                <a:tc>
                  <a:txBody>
                    <a:bodyPr/>
                    <a:lstStyle/>
                    <a:p>
                      <a:r>
                        <a:rPr lang="de-DE" dirty="0"/>
                        <a:t>12:30 Uhr - 13:00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Semesterticket &amp; - Beitrag, Z211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13:00 Uhr - 14: 30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Mittagessen im Hof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14:30 Uhr - 15:30</a:t>
                      </a:r>
                      <a:r>
                        <a:rPr lang="de-DE" baseline="0" dirty="0"/>
                        <a:t> Uhr 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Studienfinanzierung, S239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15:30</a:t>
                      </a:r>
                      <a:r>
                        <a:rPr lang="de-DE" baseline="0" dirty="0"/>
                        <a:t> Uhr - 16:00 Uhr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Vortrag Studentenwerk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16:00 Uhr - 19:00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Grillen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264">
                <a:tc>
                  <a:txBody>
                    <a:bodyPr/>
                    <a:lstStyle/>
                    <a:p>
                      <a:r>
                        <a:rPr lang="de-DE" dirty="0"/>
                        <a:t>Ab 19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ESE-</a:t>
                      </a:r>
                      <a:r>
                        <a:rPr lang="de-DE" dirty="0" err="1"/>
                        <a:t>Clubnight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Ablauf am Mittwoch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844824"/>
            <a:ext cx="8208912" cy="2952328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e-DE" dirty="0"/>
          </a:p>
          <a:p>
            <a:pPr marL="914400" lvl="1" indent="-514350">
              <a:buFont typeface="Wingdings" pitchFamily="2" charset="2"/>
              <a:buChar char="Ø"/>
            </a:pPr>
            <a:endParaRPr lang="de-DE" dirty="0"/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259632" y="1340768"/>
          <a:ext cx="7200800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819">
                <a:tc>
                  <a:txBody>
                    <a:bodyPr/>
                    <a:lstStyle/>
                    <a:p>
                      <a:r>
                        <a:rPr lang="de-DE" dirty="0"/>
                        <a:t>Mittwoch,</a:t>
                      </a:r>
                      <a:r>
                        <a:rPr lang="de-DE" baseline="0" dirty="0"/>
                        <a:t> 30.09.2015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Was, 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19">
                <a:tc>
                  <a:txBody>
                    <a:bodyPr/>
                    <a:lstStyle/>
                    <a:p>
                      <a:r>
                        <a:rPr lang="de-DE" dirty="0"/>
                        <a:t>10:30 Uhr - 12:00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Mathe-</a:t>
                      </a:r>
                      <a:r>
                        <a:rPr lang="de-DE" baseline="0" dirty="0"/>
                        <a:t> Vorbereitungskurs, S329, S331(II)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819">
                <a:tc>
                  <a:txBody>
                    <a:bodyPr/>
                    <a:lstStyle/>
                    <a:p>
                      <a:r>
                        <a:rPr lang="de-DE" dirty="0"/>
                        <a:t>13:00 Uhr - 15:00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rgbClr val="FFC000"/>
                          </a:solidFill>
                        </a:rPr>
                        <a:t>Infoveranstaltung (Prof. </a:t>
                      </a:r>
                      <a:r>
                        <a:rPr lang="de-DE" b="1" dirty="0" err="1">
                          <a:solidFill>
                            <a:srgbClr val="FFC000"/>
                          </a:solidFill>
                        </a:rPr>
                        <a:t>Westfeld</a:t>
                      </a:r>
                      <a:r>
                        <a:rPr lang="de-DE" b="1" dirty="0">
                          <a:solidFill>
                            <a:srgbClr val="FFC000"/>
                          </a:solidFill>
                        </a:rPr>
                        <a:t>), Z211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16">
                <a:tc>
                  <a:txBody>
                    <a:bodyPr/>
                    <a:lstStyle/>
                    <a:p>
                      <a:r>
                        <a:rPr lang="de-DE" dirty="0"/>
                        <a:t>15:10 Uhr</a:t>
                      </a:r>
                      <a:r>
                        <a:rPr lang="de-DE" baseline="0" dirty="0"/>
                        <a:t> - 16: 00 Uhr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Nutzerschulung Bibliothek, Z211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16">
                <a:tc>
                  <a:txBody>
                    <a:bodyPr/>
                    <a:lstStyle/>
                    <a:p>
                      <a:r>
                        <a:rPr lang="de-DE" dirty="0"/>
                        <a:t>16:00 Uhr - 16:05 Uhr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Akademisches Auslandsamt, Z211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716">
                <a:tc>
                  <a:txBody>
                    <a:bodyPr/>
                    <a:lstStyle/>
                    <a:p>
                      <a:r>
                        <a:rPr lang="de-DE" dirty="0"/>
                        <a:t>16:05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Uhr</a:t>
                      </a:r>
                      <a:r>
                        <a:rPr lang="de-DE" baseline="0" dirty="0"/>
                        <a:t> - 16:25 Uhr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Nutzerschulung Sprachzentrum</a:t>
                      </a:r>
                      <a:r>
                        <a:rPr lang="de-DE" baseline="0" dirty="0"/>
                        <a:t>, Z211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19">
                <a:tc>
                  <a:txBody>
                    <a:bodyPr/>
                    <a:lstStyle/>
                    <a:p>
                      <a:r>
                        <a:rPr lang="de-DE" dirty="0"/>
                        <a:t>16:25</a:t>
                      </a:r>
                      <a:r>
                        <a:rPr lang="de-DE" baseline="0" dirty="0"/>
                        <a:t> Uhr - </a:t>
                      </a:r>
                      <a:r>
                        <a:rPr lang="de-DE" dirty="0"/>
                        <a:t> 16:30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Nutzerschulung OPAL,</a:t>
                      </a:r>
                      <a:r>
                        <a:rPr lang="de-DE" baseline="0" dirty="0"/>
                        <a:t> Z211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1. Vorstellung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Ablauf am Donnerstag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844824"/>
            <a:ext cx="8208912" cy="2952328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e-DE" dirty="0"/>
          </a:p>
          <a:p>
            <a:pPr marL="914400" lvl="1" indent="-514350">
              <a:buFont typeface="Wingdings" pitchFamily="2" charset="2"/>
              <a:buChar char="Ø"/>
            </a:pPr>
            <a:endParaRPr lang="de-DE" dirty="0"/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30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187624" y="1916832"/>
          <a:ext cx="7272808" cy="274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de-DE" dirty="0"/>
                        <a:t>Donnerstag,</a:t>
                      </a:r>
                      <a:r>
                        <a:rPr lang="de-DE" baseline="0" dirty="0"/>
                        <a:t> 01.10.2014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Was, 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5345">
                <a:tc>
                  <a:txBody>
                    <a:bodyPr/>
                    <a:lstStyle/>
                    <a:p>
                      <a:r>
                        <a:rPr lang="de-DE" dirty="0"/>
                        <a:t>10:30 Uhr - 11:30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Feierliche Immatrikulation, Physik Hörsaal der TU Dresden, Zellescher</a:t>
                      </a:r>
                      <a:r>
                        <a:rPr lang="de-DE" baseline="0" dirty="0"/>
                        <a:t> Weg 16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495">
                <a:tc>
                  <a:txBody>
                    <a:bodyPr/>
                    <a:lstStyle/>
                    <a:p>
                      <a:r>
                        <a:rPr lang="de-DE" dirty="0"/>
                        <a:t>13:00 Uhr - 16:30 Uhr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Mathe-Vorbereitungskurs</a:t>
                      </a:r>
                      <a:r>
                        <a:rPr lang="de-DE" baseline="0" dirty="0"/>
                        <a:t> S331 (II), S239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5. Kommende Veranstaltungen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9003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2"/>
                </a:solidFill>
              </a:rPr>
              <a:t>LaTeX</a:t>
            </a:r>
            <a:r>
              <a:rPr lang="de-DE" dirty="0">
                <a:solidFill>
                  <a:schemeClr val="tx2"/>
                </a:solidFill>
              </a:rPr>
              <a:t>-Kurs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844824"/>
            <a:ext cx="8208912" cy="2952328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e-DE" dirty="0"/>
          </a:p>
          <a:p>
            <a:pPr marL="914400" lvl="1" indent="-514350">
              <a:buFont typeface="Wingdings" pitchFamily="2" charset="2"/>
              <a:buChar char="Ø"/>
            </a:pPr>
            <a:endParaRPr lang="de-DE" dirty="0"/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4883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tx2"/>
                </a:solidFill>
              </a:rPr>
              <a:t>Erstigrillen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844824"/>
            <a:ext cx="8208912" cy="2952328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endParaRPr lang="de-DE" dirty="0"/>
          </a:p>
          <a:p>
            <a:pPr marL="914400" lvl="1" indent="-514350">
              <a:buFont typeface="Wingdings" pitchFamily="2" charset="2"/>
              <a:buChar char="Ø"/>
            </a:pPr>
            <a:endParaRPr lang="de-DE" dirty="0"/>
          </a:p>
          <a:p>
            <a:pPr marL="514350" indent="-514350">
              <a:buNone/>
            </a:pPr>
            <a:endParaRPr lang="de-DE" dirty="0">
              <a:solidFill>
                <a:schemeClr val="tx2"/>
              </a:solidFill>
            </a:endParaRP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1312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Nützliche Links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34</a:t>
            </a:fld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64599"/>
              </p:ext>
            </p:extLst>
          </p:nvPr>
        </p:nvGraphicFramePr>
        <p:xfrm>
          <a:off x="194928" y="1417638"/>
          <a:ext cx="8754144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de-DE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OPAL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3"/>
                        </a:rPr>
                        <a:t>https://bildungsportal.sachsen.de/opal/dmz/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Notenportal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4"/>
                        </a:rPr>
                        <a:t>https://wwwqis.htw-dresden.de/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StuRa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5"/>
                        </a:rPr>
                        <a:t>http://www.stura.htw-dresden.de/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FSR Info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hlinkClick r:id="rId6" action="ppaction://hlinkfile"/>
                        </a:rPr>
                        <a:t>www2.htw-dresden.de/~fsr_info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HTW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7"/>
                        </a:rPr>
                        <a:t>https://www.htw-dresden.de/studium/studierende/htw-dresden-app.html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Stundenplan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8"/>
                        </a:rPr>
                        <a:t>http://www2.htw-dresden.de/~rawa/cgi-bin/auf/raiplan.php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Prüfungen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9"/>
                        </a:rPr>
                        <a:t>http://www2.htw-dresden.de/~rawa/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Imagine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Dreamspark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10"/>
                        </a:rPr>
                        <a:t>https://www.dreamspark.com/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Career</a:t>
                      </a:r>
                      <a:r>
                        <a:rPr lang="de-DE" baseline="0" dirty="0"/>
                        <a:t> Service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11"/>
                        </a:rPr>
                        <a:t>https://www.htw-dresden.de/jobboerse/</a:t>
                      </a:r>
                      <a:r>
                        <a:rPr lang="de-DE" baseline="0" dirty="0"/>
                        <a:t>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HTW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Bibo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12"/>
                        </a:rPr>
                        <a:t>https://www.htw-dresden.de/bib.html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hlinkClick r:id="rId13"/>
                        </a:rPr>
                        <a:t>https://www.slub-dresden.de/startseite/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71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Kontakt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43608" y="2060848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Internet</a:t>
            </a:r>
            <a:r>
              <a:rPr lang="de-DE" dirty="0"/>
              <a:t>		</a:t>
            </a:r>
            <a:r>
              <a:rPr lang="de-DE" dirty="0">
                <a:hlinkClick r:id="rId3" action="ppaction://hlinkfile"/>
              </a:rPr>
              <a:t>www2.htw-dresden.de/~fsr_info</a:t>
            </a:r>
            <a:endParaRPr lang="de-DE" dirty="0"/>
          </a:p>
          <a:p>
            <a:endParaRPr lang="de-DE" dirty="0"/>
          </a:p>
          <a:p>
            <a:r>
              <a:rPr lang="de-DE" dirty="0" err="1">
                <a:solidFill>
                  <a:schemeClr val="tx2"/>
                </a:solidFill>
              </a:rPr>
              <a:t>Facebook</a:t>
            </a:r>
            <a:r>
              <a:rPr lang="de-DE" dirty="0"/>
              <a:t>		</a:t>
            </a:r>
            <a:r>
              <a:rPr lang="de-DE" dirty="0">
                <a:hlinkClick r:id="rId4"/>
              </a:rPr>
              <a:t>www.facebook.com/htwdd.fsr.info/</a:t>
            </a:r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chemeClr val="tx2"/>
                </a:solidFill>
              </a:rPr>
              <a:t>Google+ </a:t>
            </a:r>
            <a:r>
              <a:rPr lang="de-DE" dirty="0"/>
              <a:t>		</a:t>
            </a:r>
            <a:r>
              <a:rPr lang="de-DE" dirty="0">
                <a:hlinkClick r:id="rId5"/>
              </a:rPr>
              <a:t>https://plus.google.com/+fsrinfo</a:t>
            </a:r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chemeClr val="tx2"/>
                </a:solidFill>
              </a:rPr>
              <a:t>E-Mail</a:t>
            </a:r>
            <a:r>
              <a:rPr lang="de-DE" dirty="0"/>
              <a:t>		</a:t>
            </a:r>
            <a:r>
              <a:rPr lang="de-DE" dirty="0">
                <a:hlinkClick r:id="rId6"/>
              </a:rPr>
              <a:t>fsr_info@htw-dresden.de</a:t>
            </a:r>
            <a:endParaRPr lang="de-DE" dirty="0"/>
          </a:p>
          <a:p>
            <a:endParaRPr lang="de-DE" dirty="0"/>
          </a:p>
          <a:p>
            <a:r>
              <a:rPr lang="de-DE" dirty="0"/>
              <a:t>Standort		A001 (Andreas-Schubert-Straße 23, 01069 Dresden)</a:t>
            </a:r>
          </a:p>
        </p:txBody>
      </p:sp>
      <p:pic>
        <p:nvPicPr>
          <p:cNvPr id="3074" name="Picture 2" descr="C:\Users\Markus\Pictures\image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4232" y="4987602"/>
            <a:ext cx="1872208" cy="1404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36</a:t>
            </a:fld>
            <a:endParaRPr lang="de-DE"/>
          </a:p>
        </p:txBody>
      </p:sp>
      <p:pic>
        <p:nvPicPr>
          <p:cNvPr id="2050" name="Picture 2" descr="https://www.htw-dresden.de/uploads/tx_templavoila/Campusposter_F-L-Plat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0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feil nach unten 4"/>
          <p:cNvSpPr/>
          <p:nvPr/>
        </p:nvSpPr>
        <p:spPr>
          <a:xfrm rot="1665461">
            <a:off x="4901454" y="1319456"/>
            <a:ext cx="360040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53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Wer sind wir?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2492896"/>
            <a:ext cx="4536504" cy="1584176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Studenten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… die mitmachen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tx2"/>
                </a:solidFill>
              </a:rPr>
              <a:t>Fachschaftsrat</a:t>
            </a:r>
            <a:br>
              <a:rPr lang="de-DE" dirty="0">
                <a:solidFill>
                  <a:schemeClr val="tx2"/>
                </a:solidFill>
              </a:rPr>
            </a:br>
            <a:r>
              <a:rPr lang="de-DE" sz="2700" dirty="0">
                <a:solidFill>
                  <a:schemeClr val="tx2"/>
                </a:solidFill>
              </a:rPr>
              <a:t>Mitglieder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682620"/>
              </p:ext>
            </p:extLst>
          </p:nvPr>
        </p:nvGraphicFramePr>
        <p:xfrm>
          <a:off x="179513" y="1484784"/>
          <a:ext cx="878497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7359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pPr algn="ctr"/>
                      <a:r>
                        <a:rPr lang="de-DE" b="0" dirty="0"/>
                        <a:t>Benjamin</a:t>
                      </a:r>
                      <a:r>
                        <a:rPr lang="de-DE" b="0" baseline="0" dirty="0"/>
                        <a:t> Flache</a:t>
                      </a:r>
                      <a:endParaRPr lang="de-DE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pPr algn="ctr"/>
                      <a:r>
                        <a:rPr lang="de-DE" b="0" dirty="0" err="1"/>
                        <a:t>Michél</a:t>
                      </a:r>
                      <a:r>
                        <a:rPr lang="de-DE" b="0" baseline="0" dirty="0"/>
                        <a:t> Neubert</a:t>
                      </a:r>
                      <a:endParaRPr lang="de-DE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pPr algn="ctr"/>
                      <a:r>
                        <a:rPr lang="de-DE" b="0" dirty="0"/>
                        <a:t>Jana Will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b="0" dirty="0"/>
                    </a:p>
                    <a:p>
                      <a:pPr algn="ctr"/>
                      <a:r>
                        <a:rPr lang="de-DE" b="0" dirty="0"/>
                        <a:t>Christian </a:t>
                      </a:r>
                      <a:r>
                        <a:rPr lang="de-DE" b="0" dirty="0" err="1"/>
                        <a:t>Olszowa</a:t>
                      </a:r>
                      <a:endParaRPr lang="de-DE" b="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pPr algn="ctr"/>
                      <a:r>
                        <a:rPr lang="de-DE" b="0" dirty="0" err="1"/>
                        <a:t>Marilena</a:t>
                      </a:r>
                      <a:r>
                        <a:rPr lang="de-DE" b="0" dirty="0"/>
                        <a:t> Fröhlich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680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Maximilian</a:t>
                      </a:r>
                      <a:r>
                        <a:rPr lang="de-DE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bg1"/>
                          </a:solidFill>
                        </a:rPr>
                        <a:t>Tränkler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Stefanie Bohms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Johann Park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Paul Patolla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pPr algn="ctr"/>
                      <a:r>
                        <a:rPr lang="de-DE" baseline="0" dirty="0">
                          <a:solidFill>
                            <a:schemeClr val="bg1"/>
                          </a:solidFill>
                        </a:rPr>
                        <a:t>Dein Name!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060251" y="4002773"/>
            <a:ext cx="1275853" cy="845045"/>
          </a:xfrm>
          <a:prstGeom prst="rect">
            <a:avLst/>
          </a:prstGeom>
          <a:noFill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10110" y="4032096"/>
            <a:ext cx="1266997" cy="839179"/>
          </a:xfrm>
          <a:prstGeom prst="rect">
            <a:avLst/>
          </a:prstGeom>
          <a:noFill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193217" y="4007870"/>
            <a:ext cx="1296144" cy="858484"/>
          </a:xfrm>
          <a:prstGeom prst="rect">
            <a:avLst/>
          </a:prstGeom>
          <a:noFill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526847" y="1775622"/>
            <a:ext cx="1296144" cy="858484"/>
          </a:xfrm>
          <a:prstGeom prst="rect">
            <a:avLst/>
          </a:prstGeom>
          <a:noFill/>
        </p:spPr>
      </p:pic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245315" y="1783195"/>
            <a:ext cx="1341002" cy="888196"/>
          </a:xfrm>
          <a:prstGeom prst="rect">
            <a:avLst/>
          </a:prstGeom>
          <a:noFill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/>
          <a:stretch/>
        </p:blipFill>
        <p:spPr bwMode="auto">
          <a:xfrm>
            <a:off x="4211960" y="1698067"/>
            <a:ext cx="1008112" cy="1154869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857026" y="1826357"/>
            <a:ext cx="1321738" cy="875436"/>
          </a:xfrm>
          <a:prstGeom prst="rect">
            <a:avLst/>
          </a:prstGeom>
          <a:noFill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870663" y="4007870"/>
            <a:ext cx="1296144" cy="858484"/>
          </a:xfrm>
          <a:prstGeom prst="rect">
            <a:avLst/>
          </a:prstGeom>
          <a:noFill/>
        </p:spPr>
      </p:pic>
      <p:pic>
        <p:nvPicPr>
          <p:cNvPr id="23" name="Picture 8" descr="C:\Users\Markus\Pictures\platzhalt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68344" y="3789040"/>
            <a:ext cx="1013150" cy="1296144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381060" y="1803684"/>
            <a:ext cx="1321738" cy="875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Wir helfen bei…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488832" cy="374441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de-DE" dirty="0">
                <a:solidFill>
                  <a:schemeClr val="accent6"/>
                </a:solidFill>
              </a:rPr>
              <a:t>Prüfungsproblemen/Prüfungsvorbereitung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Fragen zu Prüfungs- und Studienordnungen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Fragen zum Studiengang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Unterstützung bei Jobsuche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>
                <a:solidFill>
                  <a:schemeClr val="accent6"/>
                </a:solidFill>
              </a:rPr>
              <a:t>Vermittlung zwischen Professoren und Studenten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Organisation von Vorträgen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>
                <a:solidFill>
                  <a:schemeClr val="accent6"/>
                </a:solidFill>
              </a:rPr>
              <a:t>Veranstaltungen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>
                <a:solidFill>
                  <a:schemeClr val="accent6"/>
                </a:solidFill>
              </a:rPr>
              <a:t>Weihnachtsfeier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>
                <a:solidFill>
                  <a:schemeClr val="accent6"/>
                </a:solidFill>
              </a:rPr>
              <a:t>Grillveranstaltungen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dirty="0" err="1">
                <a:solidFill>
                  <a:schemeClr val="accent6"/>
                </a:solidFill>
              </a:rPr>
              <a:t>LaTeX</a:t>
            </a:r>
            <a:r>
              <a:rPr lang="de-DE" dirty="0">
                <a:solidFill>
                  <a:schemeClr val="accent6"/>
                </a:solidFill>
              </a:rPr>
              <a:t>-Kurs</a:t>
            </a:r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Was wollen wir?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80920" cy="54006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de-DE" dirty="0"/>
              <a:t>Die </a:t>
            </a:r>
            <a:r>
              <a:rPr lang="de-DE" b="1" dirty="0">
                <a:solidFill>
                  <a:schemeClr val="accent6"/>
                </a:solidFill>
              </a:rPr>
              <a:t>Aufgaben</a:t>
            </a:r>
            <a:r>
              <a:rPr lang="de-DE" dirty="0"/>
              <a:t> der Studentenschaft sind die: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	1. Wahrnehmung der hochschulinternen, hochschulpolitischen, sozialen und kulturellen Belange der Studenten,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	2. Mitwirkung an Evaluations- und Bewertungsverfahren gemäß §9 Abs. 2 und 3,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	3. Unterstützung der wirtschaftlichen und sozialen Selbsthilfe der Studenten,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	4. 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Unterstützung der Studenten im Studium</a:t>
            </a:r>
            <a:r>
              <a:rPr lang="de-DE" dirty="0"/>
              <a:t>,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	5. Förderung des Studentensports unbeschadet der Zuständigkeit der Hochschule,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	6. Pflege der regionale, überregionalen und internationalen Studentenbeziehungen und die Förderung der studentischen Mobilität,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	7. Förderung der politischen Bildung und des staatsbürgerlichen Verantwortungsbewusstseins der Studenten.</a:t>
            </a:r>
          </a:p>
          <a:p>
            <a:pPr marL="514350" indent="-514350">
              <a:buNone/>
            </a:pPr>
            <a:endParaRPr lang="de-DE" dirty="0"/>
          </a:p>
          <a:p>
            <a:pPr marL="514350" indent="-514350">
              <a:buNone/>
            </a:pPr>
            <a:r>
              <a:rPr lang="de-DE" dirty="0"/>
              <a:t>	$24 Abs. 3 </a:t>
            </a:r>
            <a:r>
              <a:rPr lang="de-DE" dirty="0" err="1"/>
              <a:t>SächsHSFG</a:t>
            </a:r>
            <a:endParaRPr lang="de-DE" dirty="0"/>
          </a:p>
          <a:p>
            <a:pPr marL="514350" indent="-514350"/>
            <a:endParaRPr lang="de-DE" dirty="0"/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Wie wollen wir das machen?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700808"/>
            <a:ext cx="7488832" cy="3600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in diesem Vortrag wichtige Informationen zur Fakultät vermitteln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mit anderen Vorträgen das Studium vorbereiten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wenn ihr bei uns vorbeikommt, euch alles erklären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de-DE" dirty="0"/>
              <a:t>E-Mail: </a:t>
            </a:r>
            <a:r>
              <a:rPr lang="de-DE" b="1" dirty="0">
                <a:solidFill>
                  <a:schemeClr val="accent6"/>
                </a:solidFill>
              </a:rPr>
              <a:t>fsr_info@htw-dresden.de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B3A1-79FC-496A-A12D-5698FF874BE3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2. Wissenswertes</a:t>
            </a:r>
          </a:p>
        </p:txBody>
      </p:sp>
      <p:pic>
        <p:nvPicPr>
          <p:cNvPr id="2050" name="Picture 2" descr="C:\Users\Markus\Pictures\fsr_logo2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445224"/>
            <a:ext cx="2792272" cy="1038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Microsoft Office PowerPoint</Application>
  <PresentationFormat>Bildschirmpräsentation (4:3)</PresentationFormat>
  <Paragraphs>428</Paragraphs>
  <Slides>36</Slides>
  <Notes>6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Larissa-Design</vt:lpstr>
      <vt:lpstr>PowerPoint-Präsentation</vt:lpstr>
      <vt:lpstr>Gliederung</vt:lpstr>
      <vt:lpstr>1. Vorstellung</vt:lpstr>
      <vt:lpstr>Wer sind wir?</vt:lpstr>
      <vt:lpstr>Fachschaftsrat Mitglieder</vt:lpstr>
      <vt:lpstr>Wir helfen bei…</vt:lpstr>
      <vt:lpstr>Was wollen wir?</vt:lpstr>
      <vt:lpstr>Wie wollen wir das machen?</vt:lpstr>
      <vt:lpstr>2. Wissenswertes</vt:lpstr>
      <vt:lpstr>Allgemeines zur Fakultät</vt:lpstr>
      <vt:lpstr>Studentenausweis</vt:lpstr>
      <vt:lpstr>Nummern</vt:lpstr>
      <vt:lpstr>E-Mailadressen</vt:lpstr>
      <vt:lpstr>Weitere Zugänge</vt:lpstr>
      <vt:lpstr>WLAN</vt:lpstr>
      <vt:lpstr>Stundenplan</vt:lpstr>
      <vt:lpstr>HTW Dresden App</vt:lpstr>
      <vt:lpstr>3. Mitwirkung</vt:lpstr>
      <vt:lpstr>Studentenschaft</vt:lpstr>
      <vt:lpstr>Hochschule</vt:lpstr>
      <vt:lpstr>Fachschaftsrat</vt:lpstr>
      <vt:lpstr>Aktiv Mitwirken</vt:lpstr>
      <vt:lpstr>Trotzdem Unterstützen?</vt:lpstr>
      <vt:lpstr>Tipps zum Studium</vt:lpstr>
      <vt:lpstr>4. Weiterer Ablauf</vt:lpstr>
      <vt:lpstr>Übersicht</vt:lpstr>
      <vt:lpstr>Ablauf Heute</vt:lpstr>
      <vt:lpstr>Ablauf Morgen</vt:lpstr>
      <vt:lpstr>Ablauf am Mittwoch</vt:lpstr>
      <vt:lpstr>Ablauf am Donnerstag</vt:lpstr>
      <vt:lpstr>5. Kommende Veranstaltungen</vt:lpstr>
      <vt:lpstr>LaTeX-Kurs</vt:lpstr>
      <vt:lpstr>Erstigrillen</vt:lpstr>
      <vt:lpstr>Nützliche Links</vt:lpstr>
      <vt:lpstr>Kontakt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</dc:creator>
  <cp:lastModifiedBy>Paul Patolla</cp:lastModifiedBy>
  <cp:revision>87</cp:revision>
  <dcterms:created xsi:type="dcterms:W3CDTF">2014-09-27T21:05:10Z</dcterms:created>
  <dcterms:modified xsi:type="dcterms:W3CDTF">2016-09-18T21:01:40Z</dcterms:modified>
</cp:coreProperties>
</file>